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8"/>
  </p:notesMasterIdLst>
  <p:sldIdLst>
    <p:sldId id="256" r:id="rId2"/>
    <p:sldId id="303" r:id="rId3"/>
    <p:sldId id="298" r:id="rId4"/>
    <p:sldId id="299" r:id="rId5"/>
    <p:sldId id="300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4" r:id="rId26"/>
    <p:sldId id="325" r:id="rId27"/>
    <p:sldId id="326" r:id="rId28"/>
    <p:sldId id="331" r:id="rId29"/>
    <p:sldId id="333" r:id="rId30"/>
    <p:sldId id="334" r:id="rId31"/>
    <p:sldId id="358" r:id="rId32"/>
    <p:sldId id="359" r:id="rId33"/>
    <p:sldId id="360" r:id="rId34"/>
    <p:sldId id="335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>
      <p:cViewPr varScale="1">
        <p:scale>
          <a:sx n="68" d="100"/>
          <a:sy n="68" d="100"/>
        </p:scale>
        <p:origin x="11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8F85C36-408D-4F29-A4DB-CA613DCEABD0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F6C5-6FF8-4D32-9853-92B71FA58811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FD5635E-6A1F-4522-A00E-2A16846545BA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37B9-836D-4C19-B8CA-9E5AA7826A61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EDE2-2783-4EE3-A1FE-94FC822BEFEF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F854AB9-802C-4FE8-8CFE-BDD4F2C2FC42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468EBA7-F00C-4F15-89E3-2C5D30C6AE90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50E1-916C-47C5-95EB-93E1EBE0FE47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2E18-8912-4204-BD93-88FC95F8D5F3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5826-71A0-4770-B628-31B179DA9449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6EAA495-25D0-4A58-9484-9A43AC75D37B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A3B5651-C11C-47AC-A174-DE44A077DE6D}" type="datetime1">
              <a:rPr lang="en-US" altLang="zh-CN" smtClean="0"/>
              <a:t>3/8/2021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png"/><Relationship Id="rId7" Type="http://schemas.openxmlformats.org/officeDocument/2006/relationships/image" Target="../media/image96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4. Electrostatics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494" y="0"/>
            <a:ext cx="6981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BC6CA-C69C-4F75-8AC1-64A27C8F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2135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209800"/>
            <a:ext cx="52444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8724" y="76199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29600" y="6412468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CCBCAF-A9ED-47F8-87C8-ED6BCE2F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681314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184" y="76200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6176F-FF4D-4169-9C51-00ED50E4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50662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A4BEE6-4A09-4CC0-ACA1-27959C98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4724400" cy="481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1C2A3B-8BFD-41BD-8F5B-5110967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Gauss’s 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5800" y="1524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the divergence theorem gives: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15" y="1631478"/>
            <a:ext cx="3581400" cy="73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362200" cy="6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" y="3402725"/>
            <a:ext cx="4152900" cy="3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4029" y="1981200"/>
            <a:ext cx="4517571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2D5743-8615-48DA-8050-E4268B49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Applying Gauss’s Law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301126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Construct an imaginary Gaussian cylinder of radius </a:t>
            </a:r>
            <a:r>
              <a:rPr lang="en-US" i="1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and height </a:t>
            </a:r>
            <a:r>
              <a:rPr lang="en-US" i="1" dirty="0" err="1">
                <a:solidFill>
                  <a:srgbClr val="FF000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736" y="1147369"/>
            <a:ext cx="3505200" cy="11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32666"/>
            <a:ext cx="4572000" cy="136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3" y="3792592"/>
            <a:ext cx="3214687" cy="298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7242" y="1219200"/>
            <a:ext cx="466675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649885"/>
            <a:ext cx="4481513" cy="320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000496" y="614364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Calculate div </a:t>
            </a:r>
            <a:r>
              <a:rPr lang="en-US" altLang="zh-CN" b="1" i="1" dirty="0">
                <a:solidFill>
                  <a:srgbClr val="FF0000"/>
                </a:solidFill>
              </a:rPr>
              <a:t>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14480" y="3000372"/>
            <a:ext cx="157163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85918" y="3643314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71802" y="3714752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 is constant and normal or tangential to the surface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90918-E6AA-4458-90F3-C2711583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7751" y="1524000"/>
            <a:ext cx="38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Minimum force needed to move charge against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field: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676236"/>
            <a:ext cx="4422775" cy="45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" y="2438400"/>
            <a:ext cx="441788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286000"/>
            <a:ext cx="4724400" cy="431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6429388" y="6000768"/>
            <a:ext cx="214314" cy="57150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77AD20-7C1A-4AA3-B0D7-F17B150E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231" y="2559233"/>
            <a:ext cx="4386925" cy="301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 t="54537"/>
          <a:stretch>
            <a:fillRect/>
          </a:stretch>
        </p:blipFill>
        <p:spPr bwMode="auto">
          <a:xfrm>
            <a:off x="500034" y="3500438"/>
            <a:ext cx="3330575" cy="101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 t="64652"/>
          <a:stretch>
            <a:fillRect/>
          </a:stretch>
        </p:blipFill>
        <p:spPr bwMode="auto">
          <a:xfrm>
            <a:off x="214282" y="6000768"/>
            <a:ext cx="4901535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1500174"/>
            <a:ext cx="535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potential difference </a:t>
            </a:r>
            <a:r>
              <a:rPr lang="en-US" dirty="0"/>
              <a:t>corresponding to moving a point</a:t>
            </a:r>
            <a:br>
              <a:rPr lang="en-US" dirty="0"/>
            </a:br>
            <a:r>
              <a:rPr lang="en-US" dirty="0"/>
              <a:t>charge from point </a:t>
            </a:r>
            <a:r>
              <a:rPr lang="en-US" i="1" dirty="0"/>
              <a:t>P</a:t>
            </a:r>
            <a:r>
              <a:rPr lang="en-US" dirty="0"/>
              <a:t>1 to point </a:t>
            </a:r>
            <a:r>
              <a:rPr lang="en-US" i="1" dirty="0"/>
              <a:t>P</a:t>
            </a:r>
            <a:r>
              <a:rPr lang="en-US" dirty="0"/>
              <a:t>2 is obtained by</a:t>
            </a:r>
            <a:br>
              <a:rPr lang="en-US" dirty="0"/>
            </a:br>
            <a:r>
              <a:rPr lang="en-US" dirty="0"/>
              <a:t>integrating Eq. (4.37) </a:t>
            </a:r>
            <a:r>
              <a:rPr lang="en-US" i="1" dirty="0">
                <a:solidFill>
                  <a:srgbClr val="FF0000"/>
                </a:solidFill>
              </a:rPr>
              <a:t>along any path</a:t>
            </a:r>
            <a:r>
              <a:rPr lang="en-US" i="1" dirty="0"/>
              <a:t> </a:t>
            </a:r>
            <a:r>
              <a:rPr lang="en-US" dirty="0"/>
              <a:t>between them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23594" r="22783" b="61503"/>
          <a:stretch>
            <a:fillRect/>
          </a:stretch>
        </p:blipFill>
        <p:spPr bwMode="auto">
          <a:xfrm>
            <a:off x="1285852" y="2571744"/>
            <a:ext cx="178595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13117" t="3535" r="12552" b="57581"/>
          <a:stretch>
            <a:fillRect/>
          </a:stretch>
        </p:blipFill>
        <p:spPr bwMode="auto">
          <a:xfrm>
            <a:off x="642910" y="5072074"/>
            <a:ext cx="364333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2143108" y="5214950"/>
            <a:ext cx="1285884" cy="28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4A9D55-51CB-485C-9A98-913A3EBA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Potential Due to Charges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3657600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electric circuits, we usually select a convenient node that we call ground and assign it zero reference voltage.  In free space and material media, we choose infinity as reference with </a:t>
            </a:r>
            <a:r>
              <a:rPr lang="en-US" i="1" dirty="0">
                <a:solidFill>
                  <a:srgbClr val="FF0000"/>
                </a:solidFill>
              </a:rPr>
              <a:t>V </a:t>
            </a:r>
            <a:r>
              <a:rPr lang="en-US" dirty="0">
                <a:solidFill>
                  <a:srgbClr val="FF0000"/>
                </a:solidFill>
              </a:rPr>
              <a:t>= 0. Hence, at a point 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1556792"/>
            <a:ext cx="3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point charge,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at range </a:t>
            </a:r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2882" y="3887261"/>
            <a:ext cx="335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continuous charge distributions: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0530"/>
            <a:ext cx="3048000" cy="203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410201"/>
            <a:ext cx="3048000" cy="101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945522"/>
            <a:ext cx="4572000" cy="7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6786" y="4419600"/>
            <a:ext cx="47272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7EE91-5071-40C3-B999-75AE0A9E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3053422"/>
            <a:ext cx="2219809" cy="4893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529" y="3011106"/>
            <a:ext cx="2263552" cy="529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</a:t>
            </a:r>
            <a:r>
              <a:rPr lang="en-US" b="1" dirty="0"/>
              <a:t>E</a:t>
            </a:r>
            <a:r>
              <a:rPr lang="en-US" dirty="0"/>
              <a:t> to </a:t>
            </a:r>
            <a:r>
              <a:rPr lang="en-US" i="1" dirty="0"/>
              <a:t>V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13" y="1600200"/>
            <a:ext cx="62207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7151" t="40839" r="37709" b="50086"/>
          <a:stretch>
            <a:fillRect/>
          </a:stretch>
        </p:blipFill>
        <p:spPr bwMode="auto">
          <a:xfrm>
            <a:off x="5929322" y="2428868"/>
            <a:ext cx="1843830" cy="4097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1357290" y="5500702"/>
            <a:ext cx="6215106" cy="1000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57A84D-2C1F-4562-BFB6-C0216874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 Overview</a:t>
            </a:r>
          </a:p>
        </p:txBody>
      </p:sp>
      <p:pic>
        <p:nvPicPr>
          <p:cNvPr id="4" name="Content Placeholder 3" descr="ch4p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3" b="-11803"/>
          <a:stretch>
            <a:fillRect/>
          </a:stretch>
        </p:blipFill>
        <p:spPr>
          <a:xfrm>
            <a:off x="304800" y="1600200"/>
            <a:ext cx="8567980" cy="47244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F5B5B1-66FE-4C7F-A801-86F4F2D1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23" y="2325960"/>
            <a:ext cx="4982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513" y="16002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24824-FE27-4CC6-9112-569BECA2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6792"/>
            <a:ext cx="3263400" cy="264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08148A-BE0D-4689-9FD7-D2CBFA41D7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041" b="16037"/>
          <a:stretch/>
        </p:blipFill>
        <p:spPr>
          <a:xfrm>
            <a:off x="539552" y="1948137"/>
            <a:ext cx="4320480" cy="18471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4B9C9-13B9-44AF-AB66-2C692F90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43800" y="381000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(cont.)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253745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2286000"/>
            <a:ext cx="4971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638800"/>
            <a:ext cx="4419600" cy="68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2513" y="16764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E17B32-E18C-41C3-86F3-BE3C851E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Poisson’s &amp; Laplace’s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89" y="19812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the absence of charges: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66" y="914400"/>
            <a:ext cx="460430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438400"/>
            <a:ext cx="3762375" cy="40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53B5EA-C192-41C2-8EE6-3377FB38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 Current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895600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Conduction current density: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4064"/>
            <a:ext cx="4684713" cy="71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445728"/>
            <a:ext cx="4012692" cy="44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4419600"/>
            <a:ext cx="4724400" cy="69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3201" y="1676400"/>
            <a:ext cx="41745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24400" y="57150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how wide the range is, over 24 orders of magnitude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rot="16200000" flipH="1">
            <a:off x="785786" y="3786190"/>
            <a:ext cx="28575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0100" y="392906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Conductivity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5286388"/>
            <a:ext cx="3357586" cy="138499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Constitutive Parameters</a:t>
            </a:r>
            <a:endParaRPr lang="en-US" altLang="zh-CN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 permittivity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Magnetic permeability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Conductivity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endParaRPr lang="zh-CN" altLang="en-US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D0FE40-C481-458A-BD2C-98D9732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17526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 err="1"/>
              <a:t>ve</a:t>
            </a:r>
            <a:r>
              <a:rPr lang="en-US" dirty="0"/>
              <a:t> = volume charge density of         	electrons</a:t>
            </a:r>
          </a:p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/>
              <a:t>he</a:t>
            </a:r>
            <a:r>
              <a:rPr lang="en-US" dirty="0"/>
              <a:t> = volume charge density of 	holes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e</a:t>
            </a:r>
            <a:r>
              <a:rPr lang="en-US" dirty="0"/>
              <a:t> = electron mobility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h</a:t>
            </a:r>
            <a:r>
              <a:rPr lang="en-US" dirty="0"/>
              <a:t> = hole mobility</a:t>
            </a:r>
          </a:p>
          <a:p>
            <a:r>
              <a:rPr lang="en-US" i="1" dirty="0"/>
              <a:t>N</a:t>
            </a:r>
            <a:r>
              <a:rPr lang="en-US" baseline="-25000" dirty="0"/>
              <a:t>e</a:t>
            </a:r>
            <a:r>
              <a:rPr lang="en-US" dirty="0"/>
              <a:t> = number of electrons per unit 	volume</a:t>
            </a:r>
          </a:p>
          <a:p>
            <a:r>
              <a:rPr lang="en-US" i="1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number of holes per unit 	volume</a:t>
            </a:r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16698"/>
            <a:ext cx="5218112" cy="497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085184"/>
            <a:ext cx="3403092" cy="37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495BE6-6A8D-40D7-AEDA-E35B954C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3327" y="3429000"/>
            <a:ext cx="242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conductor:</a:t>
            </a: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" y="2428868"/>
            <a:ext cx="4715451" cy="406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t="31466"/>
          <a:stretch>
            <a:fillRect/>
          </a:stretch>
        </p:blipFill>
        <p:spPr bwMode="auto">
          <a:xfrm>
            <a:off x="4427984" y="1214422"/>
            <a:ext cx="4724400" cy="21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7073" y="4083823"/>
            <a:ext cx="3228975" cy="111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905000"/>
            <a:ext cx="203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Longitudinal Resistor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5537073" y="3378379"/>
            <a:ext cx="23622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FAEEE-5F13-45A8-8AE6-A8143ADE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581" y="5333116"/>
            <a:ext cx="4384419" cy="101848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77C51C-7966-4C8C-99CD-7F0086C5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2292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57200"/>
            <a:ext cx="4146550" cy="168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9" y="2362200"/>
            <a:ext cx="4572001" cy="29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88024" y="558924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G’=0 if the insulating material is air or a perfect dielectric with zero conductivity.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66C3BE-EC87-451C-8190-D41E0E5C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788024" y="4725144"/>
            <a:ext cx="3672408" cy="538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Joule’s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4190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power dissipated in a volume containing electric field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and current density </a:t>
            </a:r>
            <a:r>
              <a:rPr lang="en-US" sz="2400" b="1" dirty="0">
                <a:solidFill>
                  <a:srgbClr val="FF0000"/>
                </a:solidFill>
              </a:rPr>
              <a:t>J</a:t>
            </a:r>
            <a:r>
              <a:rPr lang="en-US" sz="2400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4796135"/>
            <a:ext cx="4639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resistor, Joule’s law reduces to: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2057400"/>
            <a:ext cx="264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coaxial cable: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836156"/>
            <a:ext cx="4546600" cy="99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486400"/>
            <a:ext cx="218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743200"/>
            <a:ext cx="2771775" cy="33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7AAE11-FE18-4925-BA24-D76A9D61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Materials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87512"/>
            <a:ext cx="4196047" cy="478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828799"/>
            <a:ext cx="4382583" cy="4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C79494-C515-47F0-9DA6-E9F4A201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Breakdown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3124200"/>
            <a:ext cx="210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</a:rPr>
              <a:t>Electric Breakdown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6339863" cy="54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0" y="3048000"/>
            <a:ext cx="7810500" cy="29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498A2-F6C4-4C3F-A800-455745BF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16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God said: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48" y="5786454"/>
            <a:ext cx="261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And there was light!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210" y="2514600"/>
            <a:ext cx="2516954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530" y="1738314"/>
            <a:ext cx="484407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581025"/>
            <a:ext cx="3581400" cy="1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556" y="6038878"/>
            <a:ext cx="4800600" cy="4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rot="5400000" flipH="1" flipV="1">
            <a:off x="2250265" y="2321711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1670" y="1785926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Charge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H="1">
            <a:off x="2107389" y="4964917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3042" y="528638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Current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09431A-C5C0-4F44-A6E7-09D4F377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724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5334814"/>
            <a:ext cx="2362200" cy="7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83"/>
          <a:stretch/>
        </p:blipFill>
        <p:spPr>
          <a:xfrm>
            <a:off x="428596" y="5286388"/>
            <a:ext cx="3935795" cy="91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263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14800" y="6211844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electric field is continuous</a:t>
            </a:r>
          </a:p>
        </p:txBody>
      </p:sp>
      <p:sp>
        <p:nvSpPr>
          <p:cNvPr id="9" name="椭圆 8"/>
          <p:cNvSpPr/>
          <p:nvPr/>
        </p:nvSpPr>
        <p:spPr>
          <a:xfrm>
            <a:off x="2857488" y="1357298"/>
            <a:ext cx="2714644" cy="228601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5AD5C-404B-4670-B764-69299C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847" y="6292682"/>
            <a:ext cx="1245980" cy="28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0" grpId="0" build="allAtOnce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750306"/>
            <a:ext cx="2971800" cy="36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 l="15836" t="1875" r="17270" b="65312"/>
          <a:stretch>
            <a:fillRect/>
          </a:stretch>
        </p:blipFill>
        <p:spPr bwMode="auto">
          <a:xfrm>
            <a:off x="5143504" y="5286388"/>
            <a:ext cx="350046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6" y="5149441"/>
            <a:ext cx="4657500" cy="766301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848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5643570" y="1071546"/>
            <a:ext cx="2714644" cy="31432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57554" y="5929330"/>
            <a:ext cx="571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electric flux density is discontinuous by the amount of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charge density</a:t>
            </a:r>
          </a:p>
        </p:txBody>
      </p:sp>
      <p:sp>
        <p:nvSpPr>
          <p:cNvPr id="12" name="椭圆 11"/>
          <p:cNvSpPr/>
          <p:nvPr/>
        </p:nvSpPr>
        <p:spPr>
          <a:xfrm>
            <a:off x="7010416" y="2285992"/>
            <a:ext cx="1133484" cy="714380"/>
          </a:xfrm>
          <a:prstGeom prst="ellipse">
            <a:avLst/>
          </a:prstGeom>
          <a:solidFill>
            <a:srgbClr val="FFFF00">
              <a:alpha val="30000"/>
            </a:srgbClr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53CC75-68E5-42ED-80B9-21F0779A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09" y="6123431"/>
            <a:ext cx="1224136" cy="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animBg="1"/>
      <p:bldP spid="11" grpId="0" build="allAtOnce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about Volume Charge Density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42982"/>
          </a:xfrm>
        </p:spPr>
        <p:txBody>
          <a:bodyPr>
            <a:normAutofit/>
          </a:bodyPr>
          <a:lstStyle/>
          <a:p>
            <a:r>
              <a:rPr lang="en-US" altLang="zh-CN" dirty="0"/>
              <a:t>What about if volume charge density exist across the interface as shown below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00166" y="3000372"/>
            <a:ext cx="1643074" cy="114300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3306" y="3214686"/>
            <a:ext cx="32400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1538" y="4286256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Volume charge distribution with </a:t>
            </a:r>
            <a:r>
              <a:rPr lang="el-GR" altLang="zh-CN" sz="2400" i="1" dirty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altLang="zh-CN" sz="2400" i="1" baseline="-25000" dirty="0"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607323" y="3893347"/>
            <a:ext cx="428628" cy="35719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158" y="2786058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Interface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618038" y="2900363"/>
          <a:ext cx="358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8" name="公式" r:id="rId4" imgW="1790640" imgH="228600" progId="Equation.3">
                  <p:embed/>
                </p:oleObj>
              </mc:Choice>
              <mc:Fallback>
                <p:oleObj name="公式" r:id="rId4" imgW="1790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2900363"/>
                        <a:ext cx="3581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500562" y="3571876"/>
          <a:ext cx="391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9" name="公式" r:id="rId6" imgW="1955520" imgH="228600" progId="Equation.3">
                  <p:embed/>
                </p:oleObj>
              </mc:Choice>
              <mc:Fallback>
                <p:oleObj name="公式" r:id="rId6" imgW="19555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3571876"/>
                        <a:ext cx="3911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3372" y="442913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So volume charge distribution does not induce discontinuity of 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B596A-92FE-4EF0-A167-41E9B906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52"/>
            <a:ext cx="4400550" cy="32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29000"/>
            <a:ext cx="442341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907" y="3657623"/>
            <a:ext cx="4429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76" y="142852"/>
            <a:ext cx="4069080" cy="31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8EEF2-83DD-42C0-B791-CD37C9B8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Boundary Conditions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55" y="1571612"/>
            <a:ext cx="8429625" cy="379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10" y="557214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Remember </a:t>
            </a:r>
            <a:r>
              <a:rPr lang="en-US" sz="20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= 0 in a good conductor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C1F61-0EE2-4FC5-B773-DC058A6F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86" y="1571612"/>
            <a:ext cx="647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Net electric field inside a conductor is zero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7" y="2743200"/>
            <a:ext cx="894390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388" y="207167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from Gauss’ law or boundary condition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7893867" y="2750339"/>
            <a:ext cx="357190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FB9F0B-7720-4DE8-938A-FD5641A1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Lines at Conductor Boundary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6000768"/>
            <a:ext cx="63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At conductor boundary, E field direction is always perpendicular to conductor surface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885" y="1752600"/>
            <a:ext cx="61922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6CC0A2-2DBB-4648-B92C-CDB57EA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3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" r="-5306"/>
          <a:stretch>
            <a:fillRect/>
          </a:stretch>
        </p:blipFill>
        <p:spPr>
          <a:xfrm>
            <a:off x="0" y="908720"/>
            <a:ext cx="9601200" cy="5294119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5B7E1A-0475-4D65-8033-87128006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4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1" r="-5391"/>
          <a:stretch>
            <a:fillRect/>
          </a:stretch>
        </p:blipFill>
        <p:spPr>
          <a:xfrm>
            <a:off x="0" y="838200"/>
            <a:ext cx="9397139" cy="5181600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46D2FD-4660-4543-934C-DB5733D5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" y="2128839"/>
            <a:ext cx="4860120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038600"/>
            <a:ext cx="4724400" cy="77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8C1584-3E78-4010-AFE0-61C6790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18045"/>
            <a:ext cx="303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Volume charge density: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083867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Charge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572000"/>
            <a:ext cx="437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Surface and Line Charge Densities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48112"/>
            <a:ext cx="3279775" cy="55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2328862" cy="90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120899"/>
            <a:ext cx="315208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257" y="5881901"/>
            <a:ext cx="3047999" cy="54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1524000"/>
            <a:ext cx="3657600" cy="52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862D9D-5E3A-4464-A998-0F8BC0EE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600200"/>
            <a:ext cx="352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two-conductor configuration: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276600"/>
            <a:ext cx="16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resistor: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1981200"/>
            <a:ext cx="2362200" cy="123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695898"/>
            <a:ext cx="4561912" cy="293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43240" y="24167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Generalized 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566EF3-C526-4F0C-8AD8-34C671C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5257800" cy="69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76080"/>
            <a:ext cx="4983416" cy="34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457" y="762000"/>
            <a:ext cx="6008543" cy="26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AF2E6B-594D-4A54-ABBA-2A67F515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334000" cy="7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38400"/>
            <a:ext cx="4426258" cy="431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914401"/>
            <a:ext cx="6096001" cy="196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1981200"/>
            <a:ext cx="32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 Gauss’s law gives: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18" y="3886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 is total charge on the inside of outer cylinder, and –Q is on the outside surface of inner cylinder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830789-079C-475C-BCB5-833A2A4F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Energy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5491" y="3357562"/>
            <a:ext cx="392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Electrostatic potential energy density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508" y="5129235"/>
            <a:ext cx="467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Total electrostatic energy stored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434" y="4813000"/>
            <a:ext cx="3080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Energy stored in a capacitor</a:t>
            </a: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38" y="3862020"/>
            <a:ext cx="3584576" cy="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308" y="5586435"/>
            <a:ext cx="318463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5346400"/>
            <a:ext cx="3271838" cy="65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2547" y="1828797"/>
            <a:ext cx="904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2686053"/>
            <a:ext cx="2686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3400433"/>
            <a:ext cx="2971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0" y="164305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parallel-plate capacitor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AAE9F7-5FC8-45D7-92AC-7394112D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236" y="2181378"/>
            <a:ext cx="5368150" cy="70444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889384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method simplifies calculation for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due to charges near conducting planes.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For each charge </a:t>
            </a:r>
            <a:r>
              <a:rPr lang="en-US" i="1" dirty="0"/>
              <a:t>Q</a:t>
            </a:r>
            <a:r>
              <a:rPr lang="en-US" dirty="0"/>
              <a:t>, add an image charge –</a:t>
            </a:r>
            <a:r>
              <a:rPr lang="en-US" i="1" dirty="0"/>
              <a:t>Q</a:t>
            </a:r>
          </a:p>
          <a:p>
            <a:pPr marL="342900" indent="-342900">
              <a:buAutoNum type="arabicPeriod"/>
            </a:pPr>
            <a:r>
              <a:rPr lang="en-US" dirty="0"/>
              <a:t>Remove conducting plane</a:t>
            </a:r>
          </a:p>
          <a:p>
            <a:pPr marL="342900" indent="-342900">
              <a:buAutoNum type="arabicPeriod"/>
            </a:pPr>
            <a:r>
              <a:rPr lang="en-US" dirty="0"/>
              <a:t>Calculate field due to all charges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9" y="2047884"/>
            <a:ext cx="90662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926" r="57135" b="37143"/>
          <a:stretch/>
        </p:blipFill>
        <p:spPr bwMode="auto">
          <a:xfrm>
            <a:off x="5638800" y="4889384"/>
            <a:ext cx="289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96564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96564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84753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84753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845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845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31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31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417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417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736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736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117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17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2132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Only valid for the region above conductor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AF59FA-7369-4BE1-B8A0-6FF573ED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93"/>
            <a:ext cx="527964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7" y="3861048"/>
            <a:ext cx="4820993" cy="299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6EFA40-FDF9-463D-B3A9-C006FC22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7900" y="41109"/>
            <a:ext cx="4648200" cy="20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22" y="2049720"/>
            <a:ext cx="8092157" cy="48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00B5A2-06F4-4802-9803-D80E5DC4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8672" y="5949280"/>
            <a:ext cx="6839672" cy="736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366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surface with any orientation: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62542"/>
            <a:ext cx="4560888" cy="86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52800"/>
            <a:ext cx="4572000" cy="21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64087" y="650226"/>
            <a:ext cx="40799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21980" t="2102" r="22222" b="46618"/>
          <a:stretch/>
        </p:blipFill>
        <p:spPr bwMode="auto">
          <a:xfrm>
            <a:off x="5868144" y="4906783"/>
            <a:ext cx="2772840" cy="92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7496" y="6037381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density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307967"/>
              </p:ext>
            </p:extLst>
          </p:nvPr>
        </p:nvGraphicFramePr>
        <p:xfrm>
          <a:off x="4002206" y="6070418"/>
          <a:ext cx="1144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" name="公式" r:id="rId7" imgW="571320" imgH="228600" progId="Equation.3">
                  <p:embed/>
                </p:oleObj>
              </mc:Choice>
              <mc:Fallback>
                <p:oleObj name="公式" r:id="rId7" imgW="571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206" y="6070418"/>
                        <a:ext cx="114458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274127"/>
              </p:ext>
            </p:extLst>
          </p:nvPr>
        </p:nvGraphicFramePr>
        <p:xfrm>
          <a:off x="5869506" y="5949280"/>
          <a:ext cx="1244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" name="公式" r:id="rId9" imgW="622080" imgH="368280" progId="Equation.3">
                  <p:embed/>
                </p:oleObj>
              </mc:Choice>
              <mc:Fallback>
                <p:oleObj name="公式" r:id="rId9" imgW="622080" imgH="3682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9506" y="5949280"/>
                        <a:ext cx="12446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886ED3D6-F268-4940-B666-7B1ACF6FAA56}"/>
              </a:ext>
            </a:extLst>
          </p:cNvPr>
          <p:cNvSpPr txBox="1"/>
          <p:nvPr/>
        </p:nvSpPr>
        <p:spPr>
          <a:xfrm>
            <a:off x="1043608" y="5368923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Charge velocity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52D2E7-0DD7-4137-80D5-70747C1A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4744819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>
                <a:solidFill>
                  <a:srgbClr val="FF0000"/>
                </a:solidFill>
              </a:rPr>
              <a:t> is called the current density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763688" y="5368923"/>
            <a:ext cx="0" cy="176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409306" y="509844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Volume current density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53" y="4787408"/>
            <a:ext cx="4200414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752600"/>
            <a:ext cx="419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field at point P due to single charge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384" y="316554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force on a test charge placed at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384" y="4278868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flux density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2743200" cy="6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127" y="3651648"/>
            <a:ext cx="1752600" cy="3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819" y="4755351"/>
            <a:ext cx="4495800" cy="91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1466" y="1600200"/>
            <a:ext cx="326964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216729" y="4629150"/>
            <a:ext cx="4724400" cy="11430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97AC9B-0369-45AF-8B9A-DA7779C7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Due to 2 Charges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10736"/>
            <a:ext cx="463568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5227" y="1821271"/>
            <a:ext cx="4082573" cy="351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F0FD71-F0C7-485F-91B4-55A22575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487"/>
            <a:ext cx="4340225" cy="105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24000"/>
            <a:ext cx="481339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7492" y="3429000"/>
            <a:ext cx="4128249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256F4-4D1D-4260-927B-55CDE8A7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Field Due to 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611868"/>
            <a:ext cx="163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Field due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011978"/>
            <a:ext cx="5279543" cy="119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841" y="3501008"/>
            <a:ext cx="3886200" cy="11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501008"/>
            <a:ext cx="4235319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0CE89-00CF-47B1-A99F-5EDE991E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13953</TotalTime>
  <Words>691</Words>
  <Application>Microsoft Office PowerPoint</Application>
  <PresentationFormat>全屏显示(4:3)</PresentationFormat>
  <Paragraphs>158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华文仿宋</vt:lpstr>
      <vt:lpstr>Calibri</vt:lpstr>
      <vt:lpstr>Cambria Math</vt:lpstr>
      <vt:lpstr>Symbol</vt:lpstr>
      <vt:lpstr>Times New Roman</vt:lpstr>
      <vt:lpstr>Tw Cen MT</vt:lpstr>
      <vt:lpstr>Wingdings</vt:lpstr>
      <vt:lpstr>Wingdings 2</vt:lpstr>
      <vt:lpstr>Median</vt:lpstr>
      <vt:lpstr>公式</vt:lpstr>
      <vt:lpstr>4. Electrostatics</vt:lpstr>
      <vt:lpstr>Chapter 4 Overview</vt:lpstr>
      <vt:lpstr>Maxwell’s Equations</vt:lpstr>
      <vt:lpstr>Charge Distributions</vt:lpstr>
      <vt:lpstr>Current Density</vt:lpstr>
      <vt:lpstr>Coulomb’s Law</vt:lpstr>
      <vt:lpstr>Electric Field Due to 2 Charges</vt:lpstr>
      <vt:lpstr>Electric Field due to Multiple Charges </vt:lpstr>
      <vt:lpstr>Electric Field Due to Charge Distributions</vt:lpstr>
      <vt:lpstr>PowerPoint 演示文稿</vt:lpstr>
      <vt:lpstr>PowerPoint 演示文稿</vt:lpstr>
      <vt:lpstr>PowerPoint 演示文稿</vt:lpstr>
      <vt:lpstr>PowerPoint 演示文稿</vt:lpstr>
      <vt:lpstr>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PowerPoint 演示文稿</vt:lpstr>
      <vt:lpstr>PowerPoint 演示文稿</vt:lpstr>
      <vt:lpstr>Poisson’s &amp; Laplace’s Equations</vt:lpstr>
      <vt:lpstr>Conduction Current</vt:lpstr>
      <vt:lpstr>Conductivity</vt:lpstr>
      <vt:lpstr>Resistance</vt:lpstr>
      <vt:lpstr>PowerPoint 演示文稿</vt:lpstr>
      <vt:lpstr>Joule’s Law</vt:lpstr>
      <vt:lpstr>Dielectric Materials</vt:lpstr>
      <vt:lpstr>Electric Breakdown</vt:lpstr>
      <vt:lpstr>Boundary Conditions</vt:lpstr>
      <vt:lpstr>Cont.</vt:lpstr>
      <vt:lpstr>What about Volume Charge Density</vt:lpstr>
      <vt:lpstr>PowerPoint 演示文稿</vt:lpstr>
      <vt:lpstr>Summary of Boundary Conditions</vt:lpstr>
      <vt:lpstr>Conductors</vt:lpstr>
      <vt:lpstr>Field Lines at Conductor Boundary</vt:lpstr>
      <vt:lpstr>PowerPoint 演示文稿</vt:lpstr>
      <vt:lpstr>PowerPoint 演示文稿</vt:lpstr>
      <vt:lpstr>Capacitance</vt:lpstr>
      <vt:lpstr>Capacitance</vt:lpstr>
      <vt:lpstr>PowerPoint 演示文稿</vt:lpstr>
      <vt:lpstr>PowerPoint 演示文稿</vt:lpstr>
      <vt:lpstr>Electrostatic Potential Energy</vt:lpstr>
      <vt:lpstr>Image Method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233</cp:revision>
  <cp:lastPrinted>2009-09-17T21:51:49Z</cp:lastPrinted>
  <dcterms:created xsi:type="dcterms:W3CDTF">2010-03-25T20:22:05Z</dcterms:created>
  <dcterms:modified xsi:type="dcterms:W3CDTF">2021-03-08T15:06:16Z</dcterms:modified>
</cp:coreProperties>
</file>